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61" r:id="rId6"/>
    <p:sldId id="317" r:id="rId7"/>
    <p:sldId id="314" r:id="rId8"/>
    <p:sldId id="329" r:id="rId9"/>
    <p:sldId id="330" r:id="rId10"/>
    <p:sldId id="331" r:id="rId11"/>
    <p:sldId id="332" r:id="rId12"/>
    <p:sldId id="327" r:id="rId13"/>
    <p:sldId id="324" r:id="rId14"/>
    <p:sldId id="333" r:id="rId15"/>
    <p:sldId id="336" r:id="rId16"/>
    <p:sldId id="337" r:id="rId17"/>
    <p:sldId id="338" r:id="rId18"/>
    <p:sldId id="328" r:id="rId19"/>
    <p:sldId id="334" r:id="rId20"/>
    <p:sldId id="335" r:id="rId21"/>
    <p:sldId id="315" r:id="rId22"/>
    <p:sldId id="319" r:id="rId23"/>
    <p:sldId id="321" r:id="rId24"/>
    <p:sldId id="325" r:id="rId25"/>
    <p:sldId id="286" r:id="rId26"/>
    <p:sldId id="287" r:id="rId27"/>
    <p:sldId id="273" r:id="rId28"/>
    <p:sldId id="267" r:id="rId29"/>
    <p:sldId id="268" r:id="rId30"/>
    <p:sldId id="312" r:id="rId31"/>
    <p:sldId id="313" r:id="rId32"/>
    <p:sldId id="296" r:id="rId33"/>
    <p:sldId id="269" r:id="rId34"/>
    <p:sldId id="270" r:id="rId35"/>
    <p:sldId id="298" r:id="rId36"/>
    <p:sldId id="271" r:id="rId37"/>
    <p:sldId id="272" r:id="rId38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110"/>
    <a:srgbClr val="FE0600"/>
    <a:srgbClr val="0000FF"/>
    <a:srgbClr val="E75798"/>
    <a:srgbClr val="D00600"/>
    <a:srgbClr val="E61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6A15E-89DA-49C1-A0FD-C55CE192202B}" v="8" dt="2024-11-21T00:14:41.70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79" autoAdjust="0"/>
  </p:normalViewPr>
  <p:slideViewPr>
    <p:cSldViewPr>
      <p:cViewPr varScale="1">
        <p:scale>
          <a:sx n="114" d="100"/>
          <a:sy n="114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THChiu" userId="96db2e77-e0d5-45e2-8421-d61379fababa" providerId="ADAL" clId="{5BF6A15E-89DA-49C1-A0FD-C55CE192202B}"/>
    <pc:docChg chg="undo custSel modSld">
      <pc:chgData name="S220 THChiu" userId="96db2e77-e0d5-45e2-8421-d61379fababa" providerId="ADAL" clId="{5BF6A15E-89DA-49C1-A0FD-C55CE192202B}" dt="2024-11-21T00:15:13.398" v="246" actId="20577"/>
      <pc:docMkLst>
        <pc:docMk/>
      </pc:docMkLst>
      <pc:sldChg chg="addSp modSp mod">
        <pc:chgData name="S220 THChiu" userId="96db2e77-e0d5-45e2-8421-d61379fababa" providerId="ADAL" clId="{5BF6A15E-89DA-49C1-A0FD-C55CE192202B}" dt="2024-11-21T00:15:13.398" v="246" actId="20577"/>
        <pc:sldMkLst>
          <pc:docMk/>
          <pc:sldMk cId="488656210" sldId="335"/>
        </pc:sldMkLst>
        <pc:spChg chg="add mod">
          <ac:chgData name="S220 THChiu" userId="96db2e77-e0d5-45e2-8421-d61379fababa" providerId="ADAL" clId="{5BF6A15E-89DA-49C1-A0FD-C55CE192202B}" dt="2024-11-21T00:15:13.398" v="246" actId="20577"/>
          <ac:spMkLst>
            <pc:docMk/>
            <pc:sldMk cId="488656210" sldId="335"/>
            <ac:spMk id="3" creationId="{31CC4ED1-997D-015C-2789-B07D61A97AE4}"/>
          </ac:spMkLst>
        </pc:spChg>
        <pc:spChg chg="mod">
          <ac:chgData name="S220 THChiu" userId="96db2e77-e0d5-45e2-8421-d61379fababa" providerId="ADAL" clId="{5BF6A15E-89DA-49C1-A0FD-C55CE192202B}" dt="2024-11-21T00:13:27.048" v="128" actId="20577"/>
          <ac:spMkLst>
            <pc:docMk/>
            <pc:sldMk cId="488656210" sldId="335"/>
            <ac:spMk id="9" creationId="{00000000-0000-0000-0000-000000000000}"/>
          </ac:spMkLst>
        </pc:spChg>
      </pc:sldChg>
      <pc:sldChg chg="addSp modSp mod">
        <pc:chgData name="S220 THChiu" userId="96db2e77-e0d5-45e2-8421-d61379fababa" providerId="ADAL" clId="{5BF6A15E-89DA-49C1-A0FD-C55CE192202B}" dt="2024-11-21T00:12:36.284" v="115" actId="1076"/>
        <pc:sldMkLst>
          <pc:docMk/>
          <pc:sldMk cId="1474323864" sldId="337"/>
        </pc:sldMkLst>
        <pc:spChg chg="mod">
          <ac:chgData name="S220 THChiu" userId="96db2e77-e0d5-45e2-8421-d61379fababa" providerId="ADAL" clId="{5BF6A15E-89DA-49C1-A0FD-C55CE192202B}" dt="2024-11-21T00:11:49.877" v="102" actId="12"/>
          <ac:spMkLst>
            <pc:docMk/>
            <pc:sldMk cId="1474323864" sldId="337"/>
            <ac:spMk id="3" creationId="{821ABB02-4E83-20B7-4F4B-479B5421D940}"/>
          </ac:spMkLst>
        </pc:spChg>
        <pc:spChg chg="add mod">
          <ac:chgData name="S220 THChiu" userId="96db2e77-e0d5-45e2-8421-d61379fababa" providerId="ADAL" clId="{5BF6A15E-89DA-49C1-A0FD-C55CE192202B}" dt="2024-11-21T00:10:11.707" v="3" actId="207"/>
          <ac:spMkLst>
            <pc:docMk/>
            <pc:sldMk cId="1474323864" sldId="337"/>
            <ac:spMk id="28" creationId="{163D9E32-A945-5599-84F2-C3B6E6DE9C94}"/>
          </ac:spMkLst>
        </pc:spChg>
        <pc:spChg chg="add mod">
          <ac:chgData name="S220 THChiu" userId="96db2e77-e0d5-45e2-8421-d61379fababa" providerId="ADAL" clId="{5BF6A15E-89DA-49C1-A0FD-C55CE192202B}" dt="2024-11-21T00:12:36.284" v="115" actId="1076"/>
          <ac:spMkLst>
            <pc:docMk/>
            <pc:sldMk cId="1474323864" sldId="337"/>
            <ac:spMk id="29" creationId="{E7FEF751-21A9-8D63-C84F-7CDE98A0C7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1BFA950-4D9B-49C1-88BC-71CD835B4ACB}" type="datetimeFigureOut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5F7101-7CBB-40B9-BA2A-FB97EE2A556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6DC33ECA-595C-4C90-93AC-B3C8AC50E9E0}" type="datetimeFigureOut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4BCC7E6-2CF8-46C3-9098-1DABD60058C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3316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306FE17-8C9C-45FE-A0CC-E1BE1F6A9DB4}" type="datetime1">
              <a:rPr lang="zh-TW" altLang="en-US" smtClean="0"/>
              <a:pPr eaLnBrk="1" hangingPunct="1">
                <a:spcBef>
                  <a:spcPct val="0"/>
                </a:spcBef>
              </a:pPr>
              <a:t>2024/11/21</a:t>
            </a:fld>
            <a:endParaRPr lang="zh-TW" altLang="en-US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067A20B-1C54-437C-B8C8-900806B3B756}" type="slidenum">
              <a:rPr lang="zh-TW" altLang="en-US"/>
              <a:pPr eaLnBrk="1" hangingPunct="1">
                <a:spcBef>
                  <a:spcPct val="0"/>
                </a:spcBef>
              </a:pPr>
              <a:t>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2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1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D423D62-69AB-4776-9D27-A481614011A3}" type="datetime1">
              <a:rPr lang="zh-TW" altLang="en-US"/>
              <a:pPr>
                <a:defRPr/>
              </a:pPr>
              <a:t>2024/11/21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44A231B3-5E4C-4D1B-95D4-C7E3DBA05F1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67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DC33-D226-41A8-9FBF-FDBA94F444A2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8670BE-EA1A-47B4-A2A3-6C3BD5E6F1C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B1025-4FFF-40E2-A260-42D6146E33EA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3ED241-944F-41C1-99C2-C0CEA3245B4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67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80D2-7FDF-4135-982B-42BBCB547B39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B2432-A20E-4E26-94E6-104434F1F06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12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D114F-B2F7-49D6-84C2-BEBF7C5739ED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8C9091-334D-4D2D-81D2-8FCC512423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12379-5E08-4DCD-8D58-414798F05313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CFAE55-6585-4179-99E2-ACF000E4A32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82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EBB0F-14A2-4190-86A3-9636FD7A888E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A4EB1E-05BF-4B7D-BD16-48CA8D78EE4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9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DBA1-126E-41A1-A531-A26B3F9257A6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10F7A5-06E4-4075-B789-BD63EF0624B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4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334A2-72CE-4E4F-B739-E3603839837D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A3647F-B5CB-4C0D-A009-B847CBF56DA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09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EEA13-B897-446A-9E05-35D1B64E177F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009B8-C727-446A-BB14-3FF14188E03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4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96E2F-0C21-4EB4-8701-E162043E43C4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18E4B5-6C1A-476F-A70A-20E87078FF2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5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A5CD9D-9D6D-4889-90A9-F8A0134ABA04}" type="datetime1">
              <a:rPr lang="zh-TW" altLang="en-US"/>
              <a:pPr>
                <a:defRPr/>
              </a:pPr>
              <a:t>2024/11/21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fld id="{D419ED81-ED36-436D-8B37-3EE69C921561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0204" y="1080269"/>
            <a:ext cx="879433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3200" dirty="0">
                <a:solidFill>
                  <a:srgbClr val="C00000"/>
                </a:solidFill>
                <a:latin typeface="+mj-lt"/>
              </a:rPr>
              <a:t>F20S53 step3 temp.3 abort</a:t>
            </a:r>
            <a:endParaRPr kumimoji="1" lang="zh-TW" altLang="zh-TW" sz="3200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495155"/>
            <a:ext cx="6048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600" dirty="0"/>
              <a:t>Step.3  temp set=901 , actual = 848C, alarm set:15</a:t>
            </a:r>
            <a:r>
              <a:rPr lang="zh-TW" altLang="en-US" sz="1600" dirty="0"/>
              <a:t>度</a:t>
            </a:r>
            <a:r>
              <a:rPr lang="en-US" altLang="zh-TW" sz="1600" dirty="0"/>
              <a:t>/60sec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BAEABB-5A0B-EF2B-D0AB-952A6B67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778634"/>
            <a:ext cx="8820010" cy="28380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D6FACD-02EC-D477-023D-B6B52F192A26}"/>
              </a:ext>
            </a:extLst>
          </p:cNvPr>
          <p:cNvSpPr/>
          <p:nvPr/>
        </p:nvSpPr>
        <p:spPr>
          <a:xfrm>
            <a:off x="6228184" y="2636912"/>
            <a:ext cx="2829530" cy="31683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3EC8D6-0327-D5E3-DC46-106929E62767}"/>
              </a:ext>
            </a:extLst>
          </p:cNvPr>
          <p:cNvSpPr/>
          <p:nvPr/>
        </p:nvSpPr>
        <p:spPr>
          <a:xfrm>
            <a:off x="3851920" y="2636911"/>
            <a:ext cx="2376264" cy="31683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9BBED1-3636-9D15-EE9C-60933E52C45B}"/>
              </a:ext>
            </a:extLst>
          </p:cNvPr>
          <p:cNvSpPr txBox="1"/>
          <p:nvPr/>
        </p:nvSpPr>
        <p:spPr>
          <a:xfrm>
            <a:off x="4499992" y="2195572"/>
            <a:ext cx="136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溫度設定值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A2AE8E-C775-0128-59E9-1F9128C0C94E}"/>
              </a:ext>
            </a:extLst>
          </p:cNvPr>
          <p:cNvSpPr txBox="1"/>
          <p:nvPr/>
        </p:nvSpPr>
        <p:spPr>
          <a:xfrm>
            <a:off x="6998630" y="2195572"/>
            <a:ext cx="146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溫度實際值</a:t>
            </a:r>
          </a:p>
        </p:txBody>
      </p:sp>
    </p:spTree>
    <p:extLst>
      <p:ext uri="{BB962C8B-B14F-4D97-AF65-F5344CB8AC3E}">
        <p14:creationId xmlns:p14="http://schemas.microsoft.com/office/powerpoint/2010/main" val="296522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504578"/>
            <a:ext cx="6048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RMS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流量正常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3077E8-EAFF-023C-8F3A-AE345638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2708920"/>
            <a:ext cx="8950210" cy="2946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7A2B647-CCD6-2ABA-D2EB-F766729C71E6}"/>
              </a:ext>
            </a:extLst>
          </p:cNvPr>
          <p:cNvSpPr/>
          <p:nvPr/>
        </p:nvSpPr>
        <p:spPr>
          <a:xfrm>
            <a:off x="5724128" y="2564904"/>
            <a:ext cx="3333586" cy="331236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D563EF-C6B7-643B-AB6B-DFD9E431B9EB}"/>
              </a:ext>
            </a:extLst>
          </p:cNvPr>
          <p:cNvSpPr/>
          <p:nvPr/>
        </p:nvSpPr>
        <p:spPr>
          <a:xfrm>
            <a:off x="3419873" y="2564904"/>
            <a:ext cx="2304255" cy="331236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9ACBDD-55BC-D581-BA68-C9E51D571CD9}"/>
              </a:ext>
            </a:extLst>
          </p:cNvPr>
          <p:cNvSpPr txBox="1"/>
          <p:nvPr/>
        </p:nvSpPr>
        <p:spPr>
          <a:xfrm>
            <a:off x="4211960" y="2118381"/>
            <a:ext cx="136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流量設定值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F50972-A143-5A00-D231-762DB3FA81C3}"/>
              </a:ext>
            </a:extLst>
          </p:cNvPr>
          <p:cNvSpPr txBox="1"/>
          <p:nvPr/>
        </p:nvSpPr>
        <p:spPr>
          <a:xfrm>
            <a:off x="6948264" y="2123564"/>
            <a:ext cx="146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流量實際值</a:t>
            </a:r>
          </a:p>
        </p:txBody>
      </p:sp>
    </p:spTree>
    <p:extLst>
      <p:ext uri="{BB962C8B-B14F-4D97-AF65-F5344CB8AC3E}">
        <p14:creationId xmlns:p14="http://schemas.microsoft.com/office/powerpoint/2010/main" val="371614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4802AD-A933-BD96-98BA-0DC209805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4" name="Picture 13" descr="AP 對應位置">
            <a:extLst>
              <a:ext uri="{FF2B5EF4-FFF2-40B4-BE49-F238E27FC236}">
                <a16:creationId xmlns:a16="http://schemas.microsoft.com/office/drawing/2014/main" id="{7B216A55-6445-BAC4-F608-F7CD5D6C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t="8626" r="5347" b="10147"/>
          <a:stretch>
            <a:fillRect/>
          </a:stretch>
        </p:blipFill>
        <p:spPr bwMode="auto">
          <a:xfrm>
            <a:off x="2020367" y="2258087"/>
            <a:ext cx="5724525" cy="428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3">
            <a:extLst>
              <a:ext uri="{FF2B5EF4-FFF2-40B4-BE49-F238E27FC236}">
                <a16:creationId xmlns:a16="http://schemas.microsoft.com/office/drawing/2014/main" id="{AB6FFF3B-4F7F-506F-ABA4-4599D141E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30" y="2146424"/>
            <a:ext cx="1387475" cy="311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BE9C008-E02C-3DCC-6FB5-3920921F943C}"/>
              </a:ext>
            </a:extLst>
          </p:cNvPr>
          <p:cNvCxnSpPr/>
          <p:nvPr/>
        </p:nvCxnSpPr>
        <p:spPr bwMode="auto">
          <a:xfrm flipH="1">
            <a:off x="6713017" y="4910392"/>
            <a:ext cx="0" cy="1017511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6158887-90CA-2AEF-7355-7AE3716870BF}"/>
              </a:ext>
            </a:extLst>
          </p:cNvPr>
          <p:cNvCxnSpPr/>
          <p:nvPr/>
        </p:nvCxnSpPr>
        <p:spPr bwMode="auto">
          <a:xfrm flipH="1">
            <a:off x="6538392" y="4432374"/>
            <a:ext cx="0" cy="1500547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A297D7C-1A1D-A283-5B2E-5D9600180D04}"/>
              </a:ext>
            </a:extLst>
          </p:cNvPr>
          <p:cNvCxnSpPr/>
          <p:nvPr/>
        </p:nvCxnSpPr>
        <p:spPr bwMode="auto">
          <a:xfrm flipH="1">
            <a:off x="6365355" y="3653245"/>
            <a:ext cx="0" cy="2274658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A204872-50CF-4157-8020-721D0892A82B}"/>
              </a:ext>
            </a:extLst>
          </p:cNvPr>
          <p:cNvCxnSpPr/>
          <p:nvPr/>
        </p:nvCxnSpPr>
        <p:spPr bwMode="auto">
          <a:xfrm flipH="1">
            <a:off x="6208192" y="2841493"/>
            <a:ext cx="0" cy="3091428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1E0608E-282F-4F0C-C308-FC213A52099E}"/>
              </a:ext>
            </a:extLst>
          </p:cNvPr>
          <p:cNvCxnSpPr/>
          <p:nvPr/>
        </p:nvCxnSpPr>
        <p:spPr bwMode="auto">
          <a:xfrm>
            <a:off x="6025630" y="2507760"/>
            <a:ext cx="1587" cy="3416380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6">
            <a:extLst>
              <a:ext uri="{FF2B5EF4-FFF2-40B4-BE49-F238E27FC236}">
                <a16:creationId xmlns:a16="http://schemas.microsoft.com/office/drawing/2014/main" id="{575DAEE8-621C-A3CF-9602-D01C9C097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05" y="2151443"/>
            <a:ext cx="2058987" cy="29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FD0F6D-667F-95B5-7598-9D244B2E385E}"/>
              </a:ext>
            </a:extLst>
          </p:cNvPr>
          <p:cNvCxnSpPr/>
          <p:nvPr/>
        </p:nvCxnSpPr>
        <p:spPr>
          <a:xfrm flipH="1">
            <a:off x="3255442" y="2841493"/>
            <a:ext cx="2952750" cy="0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47">
            <a:extLst>
              <a:ext uri="{FF2B5EF4-FFF2-40B4-BE49-F238E27FC236}">
                <a16:creationId xmlns:a16="http://schemas.microsoft.com/office/drawing/2014/main" id="{8E2E6968-B61B-A12E-FFCF-50320794B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0992" y="2623186"/>
            <a:ext cx="698500" cy="36384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</a:rPr>
              <a:t>012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11AB2EE-370E-7203-0AAC-737B5FB8F1E9}"/>
              </a:ext>
            </a:extLst>
          </p:cNvPr>
          <p:cNvCxnSpPr/>
          <p:nvPr/>
        </p:nvCxnSpPr>
        <p:spPr>
          <a:xfrm flipH="1">
            <a:off x="3406255" y="3685865"/>
            <a:ext cx="2952750" cy="0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7">
            <a:extLst>
              <a:ext uri="{FF2B5EF4-FFF2-40B4-BE49-F238E27FC236}">
                <a16:creationId xmlns:a16="http://schemas.microsoft.com/office/drawing/2014/main" id="{E86DBD4B-A0CD-55DD-EAF7-96623E0B7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942" y="3508961"/>
            <a:ext cx="698500" cy="3651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</a:rPr>
              <a:t>078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6A43804-3E0C-D6E8-77A5-3CB4D8578369}"/>
              </a:ext>
            </a:extLst>
          </p:cNvPr>
          <p:cNvCxnSpPr/>
          <p:nvPr/>
        </p:nvCxnSpPr>
        <p:spPr>
          <a:xfrm flipH="1">
            <a:off x="3403080" y="4432374"/>
            <a:ext cx="2952750" cy="0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47">
            <a:extLst>
              <a:ext uri="{FF2B5EF4-FFF2-40B4-BE49-F238E27FC236}">
                <a16:creationId xmlns:a16="http://schemas.microsoft.com/office/drawing/2014/main" id="{96D7828B-6302-204D-2DA0-388728186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767" y="4255471"/>
            <a:ext cx="698500" cy="3650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</a:rPr>
              <a:t>152</a:t>
            </a:r>
          </a:p>
        </p:txBody>
      </p:sp>
      <p:pic>
        <p:nvPicPr>
          <p:cNvPr id="18" name="圖片 10">
            <a:extLst>
              <a:ext uri="{FF2B5EF4-FFF2-40B4-BE49-F238E27FC236}">
                <a16:creationId xmlns:a16="http://schemas.microsoft.com/office/drawing/2014/main" id="{0EF96D9F-7F48-A610-F11D-ED90C2142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"/>
          <a:stretch>
            <a:fillRect/>
          </a:stretch>
        </p:blipFill>
        <p:spPr bwMode="auto">
          <a:xfrm>
            <a:off x="1809230" y="2841493"/>
            <a:ext cx="1374775" cy="184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">
            <a:extLst>
              <a:ext uri="{FF2B5EF4-FFF2-40B4-BE49-F238E27FC236}">
                <a16:creationId xmlns:a16="http://schemas.microsoft.com/office/drawing/2014/main" id="{014064BE-3DDE-A229-28BF-215E6B312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042" y="2776252"/>
            <a:ext cx="2098675" cy="2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C1 M/W:09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0" name="文字方塊 24">
            <a:extLst>
              <a:ext uri="{FF2B5EF4-FFF2-40B4-BE49-F238E27FC236}">
                <a16:creationId xmlns:a16="http://schemas.microsoft.com/office/drawing/2014/main" id="{A5B9B85F-E86D-14AA-265F-0E89ADDE3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630" y="4512671"/>
            <a:ext cx="1790700" cy="2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C6 M/W:161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 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C79BE155-6574-BA47-CC39-DBCE9824B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592" y="3644462"/>
            <a:ext cx="1790700" cy="2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C4 M/W:86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 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82A3068-F866-4224-211A-F6DFD4C3DFE5}"/>
              </a:ext>
            </a:extLst>
          </p:cNvPr>
          <p:cNvCxnSpPr/>
          <p:nvPr/>
        </p:nvCxnSpPr>
        <p:spPr>
          <a:xfrm>
            <a:off x="1259955" y="2520306"/>
            <a:ext cx="309880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BD3E7DE-B9CE-E7D0-3C68-D2219ADC4ABC}"/>
              </a:ext>
            </a:extLst>
          </p:cNvPr>
          <p:cNvCxnSpPr/>
          <p:nvPr/>
        </p:nvCxnSpPr>
        <p:spPr>
          <a:xfrm>
            <a:off x="1258367" y="4902864"/>
            <a:ext cx="309880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弧形 23">
            <a:extLst>
              <a:ext uri="{FF2B5EF4-FFF2-40B4-BE49-F238E27FC236}">
                <a16:creationId xmlns:a16="http://schemas.microsoft.com/office/drawing/2014/main" id="{31ECDF0B-F271-55AE-C3FB-DE03D0DD6175}"/>
              </a:ext>
            </a:extLst>
          </p:cNvPr>
          <p:cNvSpPr/>
          <p:nvPr/>
        </p:nvSpPr>
        <p:spPr>
          <a:xfrm rot="16200000">
            <a:off x="626119" y="2969327"/>
            <a:ext cx="1253384" cy="360362"/>
          </a:xfrm>
          <a:prstGeom prst="arc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618490BA-DC0B-B7BB-78CA-072312EB814A}"/>
              </a:ext>
            </a:extLst>
          </p:cNvPr>
          <p:cNvSpPr/>
          <p:nvPr/>
        </p:nvSpPr>
        <p:spPr>
          <a:xfrm rot="16200000" flipH="1">
            <a:off x="561620" y="4029495"/>
            <a:ext cx="1401431" cy="360362"/>
          </a:xfrm>
          <a:prstGeom prst="arc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文字方塊 6">
            <a:extLst>
              <a:ext uri="{FF2B5EF4-FFF2-40B4-BE49-F238E27FC236}">
                <a16:creationId xmlns:a16="http://schemas.microsoft.com/office/drawing/2014/main" id="{5765A09E-1BFC-4B79-1CC4-D2DAA601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577966"/>
            <a:ext cx="873125" cy="2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</a:rPr>
              <a:t>170</a:t>
            </a:r>
            <a:r>
              <a:rPr lang="zh-TW" altLang="en-US" sz="160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</a:rPr>
              <a:t>片</a:t>
            </a:r>
          </a:p>
        </p:txBody>
      </p:sp>
      <p:sp>
        <p:nvSpPr>
          <p:cNvPr id="27" name="文字方塊 1">
            <a:extLst>
              <a:ext uri="{FF2B5EF4-FFF2-40B4-BE49-F238E27FC236}">
                <a16:creationId xmlns:a16="http://schemas.microsoft.com/office/drawing/2014/main" id="{C4E2784B-6935-D905-275D-71DD8368A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05" y="4658209"/>
            <a:ext cx="2235200" cy="26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9pPr>
          </a:lstStyle>
          <a:p>
            <a:r>
              <a:rPr lang="en-US" altLang="zh-TW" sz="16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Boat D/W: 9pcs</a:t>
            </a:r>
            <a:endParaRPr lang="zh-TW" altLang="en-US" sz="160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9">
            <a:extLst>
              <a:ext uri="{FF2B5EF4-FFF2-40B4-BE49-F238E27FC236}">
                <a16:creationId xmlns:a16="http://schemas.microsoft.com/office/drawing/2014/main" id="{CFD00E3A-00ED-2E16-F1A8-304B77E4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067" y="2552927"/>
            <a:ext cx="2235200" cy="2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</a:defRPr>
            </a:lvl9pPr>
          </a:lstStyle>
          <a:p>
            <a:r>
              <a:rPr lang="en-US" altLang="zh-TW" sz="16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Boat D/W: 8pcs</a:t>
            </a:r>
            <a:endParaRPr lang="zh-TW" altLang="en-US" sz="160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Rectangle: Rounded Corners 1">
            <a:extLst>
              <a:ext uri="{FF2B5EF4-FFF2-40B4-BE49-F238E27FC236}">
                <a16:creationId xmlns:a16="http://schemas.microsoft.com/office/drawing/2014/main" id="{2C7FC4F5-26CF-05B2-5202-50A1FDA19892}"/>
              </a:ext>
            </a:extLst>
          </p:cNvPr>
          <p:cNvSpPr/>
          <p:nvPr/>
        </p:nvSpPr>
        <p:spPr>
          <a:xfrm>
            <a:off x="6208191" y="3236077"/>
            <a:ext cx="1374773" cy="8167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696B8E02-B1BF-7456-558B-B05CC7CB850D}"/>
              </a:ext>
            </a:extLst>
          </p:cNvPr>
          <p:cNvSpPr txBox="1">
            <a:spLocks/>
          </p:cNvSpPr>
          <p:nvPr/>
        </p:nvSpPr>
        <p:spPr bwMode="auto">
          <a:xfrm>
            <a:off x="1082154" y="1593160"/>
            <a:ext cx="4725367" cy="51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Heater Spike T/C</a:t>
            </a:r>
            <a:r>
              <a:rPr kumimoji="1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與</a:t>
            </a: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Boat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相對應位置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7950915B-2FA2-A80E-2968-5D38524B7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985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1ABB02-4E83-20B7-4F4B-479B5421D940}"/>
              </a:ext>
            </a:extLst>
          </p:cNvPr>
          <p:cNvSpPr txBox="1"/>
          <p:nvPr/>
        </p:nvSpPr>
        <p:spPr>
          <a:xfrm>
            <a:off x="409794" y="1190540"/>
            <a:ext cx="5909236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零件無焦黑破損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矽控整流器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PCB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92BA1EF-EC70-53FF-1B3E-D231B68B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053F707-39C3-A528-8381-61B186B25463}"/>
              </a:ext>
            </a:extLst>
          </p:cNvPr>
          <p:cNvGrpSpPr/>
          <p:nvPr/>
        </p:nvGrpSpPr>
        <p:grpSpPr>
          <a:xfrm>
            <a:off x="409794" y="1948212"/>
            <a:ext cx="8189416" cy="4705751"/>
            <a:chOff x="409794" y="2420888"/>
            <a:chExt cx="8189416" cy="423307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5485723-147B-17C0-27D9-761AF0F9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420888"/>
              <a:ext cx="2659058" cy="4233075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FAE454E6-DF50-D2F5-A78F-69214E136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794" y="2446126"/>
              <a:ext cx="5314333" cy="4207837"/>
            </a:xfrm>
            <a:prstGeom prst="rect">
              <a:avLst/>
            </a:prstGeom>
          </p:spPr>
        </p:pic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5B5B35C-1FFD-8F45-A7FB-1AD563BC2F35}"/>
                </a:ext>
              </a:extLst>
            </p:cNvPr>
            <p:cNvSpPr/>
            <p:nvPr/>
          </p:nvSpPr>
          <p:spPr>
            <a:xfrm>
              <a:off x="1331640" y="2780928"/>
              <a:ext cx="1224136" cy="9309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E1F6EB9-34EF-699C-0F3D-5C127CCAB672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2555776" y="3246419"/>
              <a:ext cx="3312368" cy="321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63D9E32-A945-5599-84F2-C3B6E6DE9C94}"/>
              </a:ext>
            </a:extLst>
          </p:cNvPr>
          <p:cNvSpPr/>
          <p:nvPr/>
        </p:nvSpPr>
        <p:spPr>
          <a:xfrm>
            <a:off x="6732240" y="2132856"/>
            <a:ext cx="720080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FEF751-21A9-8D63-C84F-7CDE98A0C742}"/>
              </a:ext>
            </a:extLst>
          </p:cNvPr>
          <p:cNvSpPr txBox="1"/>
          <p:nvPr/>
        </p:nvSpPr>
        <p:spPr>
          <a:xfrm>
            <a:off x="6539083" y="179160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CENTER-1</a:t>
            </a:r>
          </a:p>
        </p:txBody>
      </p:sp>
    </p:spTree>
    <p:extLst>
      <p:ext uri="{BB962C8B-B14F-4D97-AF65-F5344CB8AC3E}">
        <p14:creationId xmlns:p14="http://schemas.microsoft.com/office/powerpoint/2010/main" val="147432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8C13D4-15E7-4846-85AA-FE7BE73EC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976062-145D-1BE0-295B-733F23E9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1" y="1734767"/>
            <a:ext cx="8640960" cy="3988912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62B01C9-03BC-A632-739C-9FE9E3156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332656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C364DC-1041-B406-54BD-C0A840A9C000}"/>
              </a:ext>
            </a:extLst>
          </p:cNvPr>
          <p:cNvSpPr txBox="1"/>
          <p:nvPr/>
        </p:nvSpPr>
        <p:spPr>
          <a:xfrm>
            <a:off x="268925" y="1192663"/>
            <a:ext cx="4572000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測試*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溫度正常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7A08C1-ABE7-CC67-A34B-D4E09CB9FA38}"/>
              </a:ext>
            </a:extLst>
          </p:cNvPr>
          <p:cNvSpPr txBox="1"/>
          <p:nvPr/>
        </p:nvSpPr>
        <p:spPr>
          <a:xfrm>
            <a:off x="254207" y="5808863"/>
            <a:ext cx="4572000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溫度異常真因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疑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 PCB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</a:t>
            </a:r>
            <a:endParaRPr lang="en-US" altLang="zh-TW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23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OCAP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B768EF-99B5-E7B2-DB00-9F5D3CA1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16385"/>
            <a:ext cx="4633162" cy="529292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C38AD34-3096-0D80-2341-0C559341EFF5}"/>
              </a:ext>
            </a:extLst>
          </p:cNvPr>
          <p:cNvCxnSpPr/>
          <p:nvPr/>
        </p:nvCxnSpPr>
        <p:spPr>
          <a:xfrm>
            <a:off x="4427984" y="1412776"/>
            <a:ext cx="0" cy="1224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2DE2874-9292-BC87-D7C6-DAB8DBECFA79}"/>
              </a:ext>
            </a:extLst>
          </p:cNvPr>
          <p:cNvCxnSpPr>
            <a:cxnSpLocks/>
          </p:cNvCxnSpPr>
          <p:nvPr/>
        </p:nvCxnSpPr>
        <p:spPr>
          <a:xfrm>
            <a:off x="3119808" y="3152156"/>
            <a:ext cx="0" cy="828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28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525" y="548680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1628800"/>
            <a:ext cx="8834066" cy="402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F20 run S53 step3 temp.3 abort</a:t>
            </a: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br>
              <a:rPr kumimoji="0"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</a:br>
            <a:endParaRPr kumimoji="0"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AutoNum type="arabicPeriod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Check:  C1/C4/C6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產品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:18.6/16.1/16.0</a:t>
            </a:r>
          </a:p>
          <a:p>
            <a:pPr lvl="1">
              <a:spcBef>
                <a:spcPct val="20000"/>
              </a:spcBef>
            </a:pPr>
            <a:endParaRPr kumimoji="0"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Action: </a:t>
            </a:r>
          </a:p>
          <a:p>
            <a:pPr lvl="1">
              <a:spcBef>
                <a:spcPct val="20000"/>
              </a:spcBef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請日班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follow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建立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RWK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程式補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run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C4 #1 then check THK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endParaRPr kumimoji="0"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AutoNum type="arabicPeriod"/>
            </a:pPr>
            <a:endParaRPr kumimoji="0"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AutoNum type="arabicPeriod"/>
            </a:pPr>
            <a:endParaRPr kumimoji="0"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D75188-B99E-F47D-2099-E6A93735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21517"/>
            <a:ext cx="8580864" cy="130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169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551952" y="1772816"/>
            <a:ext cx="8340528" cy="300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F20 Run S53 step.3 temp.3 abort</a:t>
            </a: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產品處理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Check:  C1/C4/C6 MW:18.6/16.1/16.0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請日班</a:t>
            </a:r>
            <a:r>
              <a:rPr kumimoji="0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follow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建立</a:t>
            </a:r>
            <a:r>
              <a:rPr kumimoji="0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RWK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程式補</a:t>
            </a:r>
            <a:r>
              <a:rPr kumimoji="0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run then check THK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FC4C436-FD46-7933-C4D2-D8823C48D0FA}"/>
              </a:ext>
            </a:extLst>
          </p:cNvPr>
          <p:cNvSpPr txBox="1">
            <a:spLocks/>
          </p:cNvSpPr>
          <p:nvPr/>
        </p:nvSpPr>
        <p:spPr>
          <a:xfrm>
            <a:off x="344343" y="332656"/>
            <a:ext cx="8229600" cy="7200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B92194-7326-3563-2A87-0FE19376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48880"/>
            <a:ext cx="8460432" cy="130748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CC4ED1-997D-015C-2789-B07D61A97AE4}"/>
              </a:ext>
            </a:extLst>
          </p:cNvPr>
          <p:cNvSpPr txBox="1"/>
          <p:nvPr/>
        </p:nvSpPr>
        <p:spPr>
          <a:xfrm>
            <a:off x="612733" y="4888218"/>
            <a:ext cx="4490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機台處理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矽控整流器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PCB 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測試溫度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865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EDC &amp; RTC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5536" y="764704"/>
            <a:ext cx="76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控片及產品之 </a:t>
            </a:r>
            <a:r>
              <a:rPr lang="en-US" altLang="zh-TW" dirty="0"/>
              <a:t>EDC &amp; RTC data (trends)/</a:t>
            </a:r>
            <a:r>
              <a:rPr lang="zh-TW" altLang="en-US" b="1" dirty="0">
                <a:solidFill>
                  <a:srgbClr val="FF0000"/>
                </a:solidFill>
              </a:rPr>
              <a:t>比較異常</a:t>
            </a:r>
            <a:r>
              <a:rPr lang="zh-TW" altLang="en-US" dirty="0"/>
              <a:t>事件中的資料與</a:t>
            </a:r>
            <a:r>
              <a:rPr lang="zh-TW" altLang="en-US" b="1" dirty="0">
                <a:solidFill>
                  <a:srgbClr val="FF0000"/>
                </a:solidFill>
              </a:rPr>
              <a:t>正常</a:t>
            </a:r>
            <a:r>
              <a:rPr lang="zh-TW" altLang="en-US" dirty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25679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525" y="548680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01570" y="1919104"/>
          <a:ext cx="8075238" cy="1005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40460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219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dirty="0"/>
                        <a:t>NA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zh-TW" sz="12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7210" y="150981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3.1 </a:t>
            </a:r>
            <a:r>
              <a:rPr lang="zh-TW" altLang="en-US" sz="1600" b="1" dirty="0">
                <a:solidFill>
                  <a:srgbClr val="0000FF"/>
                </a:solidFill>
              </a:rPr>
              <a:t>異常產品 </a:t>
            </a:r>
            <a:r>
              <a:rPr lang="en-US" altLang="zh-TW" sz="1600" b="1" dirty="0">
                <a:solidFill>
                  <a:srgbClr val="0000FF"/>
                </a:solidFill>
              </a:rPr>
              <a:t>(Defect Lots)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7210" y="350100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3.2 </a:t>
            </a:r>
            <a:r>
              <a:rPr lang="zh-TW" altLang="en-US" sz="1600" b="1" dirty="0">
                <a:solidFill>
                  <a:srgbClr val="0000FF"/>
                </a:solidFill>
              </a:rPr>
              <a:t>波及產品 </a:t>
            </a:r>
            <a:r>
              <a:rPr lang="en-US" altLang="zh-TW" sz="1600" b="1" dirty="0">
                <a:solidFill>
                  <a:srgbClr val="0000FF"/>
                </a:solidFill>
              </a:rPr>
              <a:t>(Impact Lots)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80640"/>
              </p:ext>
            </p:extLst>
          </p:nvPr>
        </p:nvGraphicFramePr>
        <p:xfrm>
          <a:off x="701570" y="3933873"/>
          <a:ext cx="8075238" cy="9353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42238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116576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325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6954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4719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11163" y="188913"/>
            <a:ext cx="6969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1. 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選定團隊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Form the Team</a:t>
            </a:r>
            <a:endParaRPr lang="zh-TW" altLang="en-US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560" y="836712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S210 </a:t>
            </a:r>
          </a:p>
          <a:p>
            <a:r>
              <a:rPr lang="en-US" altLang="zh-TW" dirty="0"/>
              <a:t>S220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13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0521" y="558382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n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7210" y="2996952"/>
            <a:ext cx="8345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3.4</a:t>
            </a:r>
            <a:r>
              <a:rPr lang="zh-TW" altLang="en-US" sz="1600" b="1" dirty="0">
                <a:solidFill>
                  <a:srgbClr val="0000FF"/>
                </a:solidFill>
              </a:rPr>
              <a:t> 波及製程 </a:t>
            </a:r>
            <a:r>
              <a:rPr lang="en-US" altLang="zh-TW" sz="1600" b="1" dirty="0">
                <a:solidFill>
                  <a:srgbClr val="0000FF"/>
                </a:solidFill>
              </a:rPr>
              <a:t>(Impact Route) : 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(YES)/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否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(No)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5556" y="4556506"/>
            <a:ext cx="81009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3.5 </a:t>
            </a:r>
            <a:r>
              <a:rPr lang="zh-TW" altLang="en-US" sz="1600" b="1" dirty="0">
                <a:solidFill>
                  <a:srgbClr val="0000FF"/>
                </a:solidFill>
              </a:rPr>
              <a:t>產品召回選項，是否需進行客戶端波及產品的召回</a:t>
            </a:r>
            <a:r>
              <a:rPr lang="en-US" altLang="zh-TW" sz="1600" b="1" dirty="0">
                <a:solidFill>
                  <a:srgbClr val="0000FF"/>
                </a:solidFill>
              </a:rPr>
              <a:t>?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(YES)/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否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(No)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TW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08076" y="4925838"/>
          <a:ext cx="8068733" cy="7046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12965">
                  <a:extLst>
                    <a:ext uri="{9D8B030D-6E8A-4147-A177-3AD203B41FA5}">
                      <a16:colId xmlns:a16="http://schemas.microsoft.com/office/drawing/2014/main" val="86909870"/>
                    </a:ext>
                  </a:extLst>
                </a:gridCol>
                <a:gridCol w="1812965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2998365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444438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</a:tblGrid>
              <a:tr h="3338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Customer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Product No.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Lot</a:t>
                      </a:r>
                      <a:r>
                        <a:rPr lang="en-US" altLang="zh-TW" sz="1200" b="0" kern="100" baseline="0" dirty="0">
                          <a:effectLst/>
                        </a:rPr>
                        <a:t> number / Wafer number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Approx.</a:t>
                      </a:r>
                      <a:r>
                        <a:rPr lang="en-US" altLang="zh-TW" sz="1200" b="0" kern="100" baseline="0" dirty="0">
                          <a:effectLst/>
                        </a:rPr>
                        <a:t> Quantity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47210" y="1460111"/>
            <a:ext cx="6761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3.3</a:t>
            </a:r>
            <a:r>
              <a:rPr lang="zh-TW" altLang="en-US" sz="1600" b="1" dirty="0">
                <a:solidFill>
                  <a:srgbClr val="0000FF"/>
                </a:solidFill>
              </a:rPr>
              <a:t> 波及設備 </a:t>
            </a:r>
            <a:r>
              <a:rPr lang="en-US" altLang="zh-TW" sz="1600" b="1" dirty="0">
                <a:solidFill>
                  <a:srgbClr val="0000FF"/>
                </a:solidFill>
              </a:rPr>
              <a:t>(Impact Machine)</a:t>
            </a:r>
            <a:r>
              <a:rPr lang="zh-TW" altLang="en-US" sz="1600" b="1" dirty="0">
                <a:solidFill>
                  <a:srgbClr val="0000FF"/>
                </a:solidFill>
              </a:rPr>
              <a:t> 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60437"/>
              </p:ext>
            </p:extLst>
          </p:nvPr>
        </p:nvGraphicFramePr>
        <p:xfrm>
          <a:off x="701570" y="1919104"/>
          <a:ext cx="8075238" cy="7238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04456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12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409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200" dirty="0"/>
                        <a:t>    F24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2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4719" y="3497284"/>
          <a:ext cx="8075238" cy="7238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04456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12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40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lang="en-US" altLang="zh-TW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No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4533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71" y="692696"/>
            <a:ext cx="8229600" cy="418058"/>
          </a:xfrm>
        </p:spPr>
        <p:txBody>
          <a:bodyPr/>
          <a:lstStyle/>
          <a:p>
            <a:pPr algn="l"/>
            <a:r>
              <a:rPr lang="en-US" altLang="zh-TW" sz="2400" dirty="0"/>
              <a:t>Summary</a:t>
            </a:r>
            <a:endParaRPr lang="zh-TW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46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685" y="1052736"/>
            <a:ext cx="82417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r>
              <a:rPr lang="en-US" altLang="zh-TW" sz="1600" dirty="0"/>
              <a:t>         </a:t>
            </a:r>
            <a:r>
              <a:rPr lang="en-US" altLang="zh-TW" sz="1600" b="1" dirty="0">
                <a:solidFill>
                  <a:srgbClr val="0000FF"/>
                </a:solidFill>
              </a:rPr>
              <a:t>b) </a:t>
            </a:r>
            <a:r>
              <a:rPr lang="zh-TW" altLang="en-US" sz="1600" b="1" dirty="0">
                <a:solidFill>
                  <a:srgbClr val="0000FF"/>
                </a:solidFill>
              </a:rPr>
              <a:t>列出所有可能的原因 </a:t>
            </a:r>
            <a:r>
              <a:rPr lang="en-US" altLang="zh-TW" sz="1600" b="1" dirty="0">
                <a:solidFill>
                  <a:srgbClr val="0000FF"/>
                </a:solidFill>
              </a:rPr>
              <a:t>(Probable Causes/Factors): </a:t>
            </a:r>
            <a:r>
              <a:rPr lang="en-US" altLang="zh-TW" sz="1600" b="1" dirty="0">
                <a:solidFill>
                  <a:srgbClr val="FF0000"/>
                </a:solidFill>
              </a:rPr>
              <a:t>Non-conformance</a:t>
            </a:r>
          </a:p>
          <a:p>
            <a:pPr lvl="1"/>
            <a:r>
              <a:rPr lang="zh-TW" altLang="en-US" sz="1200" b="1" dirty="0">
                <a:solidFill>
                  <a:srgbClr val="0000FF"/>
                </a:solidFill>
              </a:rPr>
              <a:t>工具 </a:t>
            </a:r>
            <a:r>
              <a:rPr lang="en-US" altLang="zh-TW" sz="1200" b="1" dirty="0">
                <a:solidFill>
                  <a:srgbClr val="0000FF"/>
                </a:solidFill>
              </a:rPr>
              <a:t>(Tools): </a:t>
            </a:r>
            <a:r>
              <a:rPr lang="zh-TW" altLang="en-US" sz="1200" b="1" dirty="0">
                <a:solidFill>
                  <a:srgbClr val="0000FF"/>
                </a:solidFill>
              </a:rPr>
              <a:t>故障樹分析 </a:t>
            </a:r>
            <a:r>
              <a:rPr lang="en-US" altLang="zh-TW" sz="1200" b="1" dirty="0">
                <a:solidFill>
                  <a:srgbClr val="0000FF"/>
                </a:solidFill>
              </a:rPr>
              <a:t>(Fault Tree Analysis)</a:t>
            </a:r>
            <a:r>
              <a:rPr lang="zh-TW" altLang="en-US" sz="1200" b="1" dirty="0">
                <a:solidFill>
                  <a:srgbClr val="0000FF"/>
                </a:solidFill>
              </a:rPr>
              <a:t>、魚骨圖 </a:t>
            </a:r>
            <a:r>
              <a:rPr lang="en-US" altLang="zh-TW" sz="1200" b="1" dirty="0">
                <a:solidFill>
                  <a:srgbClr val="0000FF"/>
                </a:solidFill>
              </a:rPr>
              <a:t>(Fishbone)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1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685" y="1052736"/>
            <a:ext cx="8241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r>
              <a:rPr lang="en-US" altLang="zh-TW" sz="1600" b="1" dirty="0">
                <a:solidFill>
                  <a:srgbClr val="0000FF"/>
                </a:solidFill>
              </a:rPr>
              <a:t>         c) </a:t>
            </a:r>
            <a:r>
              <a:rPr lang="zh-TW" altLang="en-US" sz="1600" b="1" dirty="0">
                <a:solidFill>
                  <a:srgbClr val="0000FF"/>
                </a:solidFill>
              </a:rPr>
              <a:t>真因驗證 </a:t>
            </a:r>
            <a:r>
              <a:rPr lang="en-US" altLang="zh-TW" sz="1600" b="1" dirty="0">
                <a:solidFill>
                  <a:srgbClr val="0000FF"/>
                </a:solidFill>
              </a:rPr>
              <a:t>(Root Cause Verification)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5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685" y="1052736"/>
            <a:ext cx="7526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d) 5-Why 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5865" y="5725822"/>
            <a:ext cx="7608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b) Conclusion :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863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j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6555" y="1102975"/>
            <a:ext cx="8505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4.2 </a:t>
            </a:r>
            <a:r>
              <a:rPr lang="en-US" altLang="zh-TW" sz="1600" b="1" dirty="0">
                <a:solidFill>
                  <a:srgbClr val="FF0000"/>
                </a:solidFill>
              </a:rPr>
              <a:t>Non-detection / escape root cause </a:t>
            </a:r>
            <a:r>
              <a:rPr lang="en-US" altLang="zh-TW" sz="1600" b="1" i="1" dirty="0">
                <a:solidFill>
                  <a:srgbClr val="0000FF"/>
                </a:solidFill>
              </a:rPr>
              <a:t>(Provide reason to why the current system failed to detect)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1153" y="5392044"/>
            <a:ext cx="2436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b) Conclusion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1840" y="1357834"/>
            <a:ext cx="14841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 a) 5-why:</a:t>
            </a:r>
          </a:p>
        </p:txBody>
      </p:sp>
    </p:spTree>
    <p:extLst>
      <p:ext uri="{BB962C8B-B14F-4D97-AF65-F5344CB8AC3E}">
        <p14:creationId xmlns:p14="http://schemas.microsoft.com/office/powerpoint/2010/main" val="332451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495" y="1124744"/>
            <a:ext cx="83709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  <a:p>
            <a:pPr lvl="1"/>
            <a:endParaRPr lang="en-US" altLang="zh-TW" sz="1400" b="1" dirty="0"/>
          </a:p>
          <a:p>
            <a:pPr lvl="1"/>
            <a:r>
              <a:rPr lang="en-US" altLang="zh-TW" sz="1600" b="1" dirty="0"/>
              <a:t>Short term :</a:t>
            </a:r>
          </a:p>
          <a:p>
            <a:pPr lvl="1"/>
            <a:endParaRPr lang="en-US" altLang="zh-TW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 term:</a:t>
            </a:r>
          </a:p>
          <a:p>
            <a:pPr lvl="1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9008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685" y="1052736"/>
            <a:ext cx="8241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9642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650" y="1074222"/>
            <a:ext cx="3512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5.2 Verification of actions effectiveness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74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8650" y="1074222"/>
            <a:ext cx="3512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5.2 Verification of actions effectiveness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1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graphicFrame>
        <p:nvGraphicFramePr>
          <p:cNvPr id="3" name="Group 138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600393739"/>
              </p:ext>
            </p:extLst>
          </p:nvPr>
        </p:nvGraphicFramePr>
        <p:xfrm>
          <a:off x="341313" y="1358769"/>
          <a:ext cx="8685212" cy="5025519"/>
        </p:xfrm>
        <a:graphic>
          <a:graphicData uri="http://schemas.openxmlformats.org/drawingml/2006/table">
            <a:tbl>
              <a:tblPr/>
              <a:tblGrid>
                <a:gridCol w="104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2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What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F20 run S53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</a:rPr>
                        <a:t>step.3 temp.3 abort=848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sym typeface="Symbol" panose="05050102010706020507" pitchFamily="18" charset="2"/>
                        </a:rPr>
                        <a:t>C (set=901C)</a:t>
                      </a:r>
                      <a:endParaRPr lang="en-US" altLang="zh-TW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lt"/>
                        <a:ea typeface="Arial Unicode MS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Where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lt"/>
                          <a:ea typeface="Arial Unicode MS" pitchFamily="34" charset="-120"/>
                          <a:cs typeface="Arial" pitchFamily="34" charset="0"/>
                        </a:rPr>
                        <a:t>F20</a:t>
                      </a:r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lt"/>
                        <a:ea typeface="Arial Unicode MS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When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lt"/>
                          <a:ea typeface="Arial Unicode MS" pitchFamily="34" charset="-120"/>
                          <a:cs typeface="Arial" pitchFamily="34" charset="0"/>
                        </a:rPr>
                        <a:t>2024.11.20</a:t>
                      </a: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Extent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Total impact : 6 lot / 150 pcs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Arial Unicode MS" pitchFamily="34" charset="-12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Arial Unicode MS" pitchFamily="34" charset="-12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Arial Unicode MS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FD791877-76EC-010A-E9AB-5C298299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49080"/>
            <a:ext cx="707306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3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96525" y="432538"/>
            <a:ext cx="834789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6.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實施認永久改善對策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Corrective Actions Implementation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545" y="1223755"/>
            <a:ext cx="805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6.1 For non-conformance root cause (</a:t>
            </a:r>
            <a:r>
              <a:rPr lang="en-US" altLang="zh-TW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dirty="0"/>
              <a:t>):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535" y="3158970"/>
            <a:ext cx="8505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6.2 For </a:t>
            </a:r>
            <a:r>
              <a:rPr lang="en-US" altLang="zh-TW" dirty="0">
                <a:solidFill>
                  <a:srgbClr val="FF0000"/>
                </a:solidFill>
              </a:rPr>
              <a:t>non-detection / escape root cause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953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237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7.1 Systemic Actions: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91366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3202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7285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7.2 Corrective Actions Fan-out: (</a:t>
            </a:r>
            <a:r>
              <a:rPr lang="zh-TW" altLang="en-US" dirty="0"/>
              <a:t>水平展開</a:t>
            </a:r>
            <a:r>
              <a:rPr lang="en-US" altLang="zh-TW" dirty="0"/>
              <a:t>):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246206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7988" y="439837"/>
            <a:ext cx="7607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8. Congratulate the Team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1188" y="998538"/>
            <a:ext cx="76073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FF"/>
                </a:solidFill>
                <a:latin typeface="+mn-lt"/>
                <a:ea typeface="新細明體" pitchFamily="18" charset="-120"/>
              </a:rPr>
              <a:t>Thanks for every member helped in this case.</a:t>
            </a:r>
            <a:endParaRPr lang="zh-TW" altLang="en-US" sz="2000" dirty="0">
              <a:solidFill>
                <a:srgbClr val="0000FF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7151" y="1853825"/>
            <a:ext cx="29899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>
              <a:lnSpc>
                <a:spcPct val="150000"/>
              </a:lnSpc>
              <a:spcAft>
                <a:spcPts val="0"/>
              </a:spcAft>
            </a:pPr>
            <a:r>
              <a:rPr lang="en-US" altLang="zh-TW" b="1" dirty="0">
                <a:latin typeface="Calibri" panose="020F0502020204030204" pitchFamily="34" charset="0"/>
                <a:ea typeface="SimSun" panose="02010600030101010101" pitchFamily="2" charset="-122"/>
              </a:rPr>
              <a:t>Reviewed and Approved by:</a:t>
            </a:r>
            <a:endParaRPr lang="zh-TW" altLang="zh-TW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944069-908F-43F3-C79B-7FD38BAA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0976"/>
            <a:ext cx="8268854" cy="37247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5CF5228-301A-8652-E7C7-C08FA320F983}"/>
              </a:ext>
            </a:extLst>
          </p:cNvPr>
          <p:cNvSpPr txBox="1"/>
          <p:nvPr/>
        </p:nvSpPr>
        <p:spPr>
          <a:xfrm>
            <a:off x="323528" y="155679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A0412I&lt;5132&gt;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039" y="908720"/>
            <a:ext cx="370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將有問題的站點前後 </a:t>
            </a:r>
            <a:r>
              <a:rPr lang="en-US" altLang="zh-TW" dirty="0"/>
              <a:t>run cards</a:t>
            </a:r>
            <a:r>
              <a:rPr lang="zh-TW" altLang="en-US" dirty="0"/>
              <a:t> 貼上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F5228-301A-8652-E7C7-C08FA320F983}"/>
              </a:ext>
            </a:extLst>
          </p:cNvPr>
          <p:cNvSpPr txBox="1"/>
          <p:nvPr/>
        </p:nvSpPr>
        <p:spPr>
          <a:xfrm>
            <a:off x="323528" y="1556792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A046HA&lt;5132&gt;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467FCF-EC6C-59F4-0E62-9B51469A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0" y="2040082"/>
            <a:ext cx="827838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039" y="908720"/>
            <a:ext cx="370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將有問題的站點前後 </a:t>
            </a:r>
            <a:r>
              <a:rPr lang="en-US" altLang="zh-TW" dirty="0"/>
              <a:t>run cards</a:t>
            </a:r>
            <a:r>
              <a:rPr lang="zh-TW" altLang="en-US" dirty="0"/>
              <a:t> 貼上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F5228-301A-8652-E7C7-C08FA320F983}"/>
              </a:ext>
            </a:extLst>
          </p:cNvPr>
          <p:cNvSpPr txBox="1"/>
          <p:nvPr/>
        </p:nvSpPr>
        <p:spPr>
          <a:xfrm>
            <a:off x="323528" y="155679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L041SI&lt;5132&gt;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467C60-299A-8E69-63E5-2B77FC35A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0" y="2070140"/>
            <a:ext cx="830695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039" y="908720"/>
            <a:ext cx="370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將有問題的站點前後 </a:t>
            </a:r>
            <a:r>
              <a:rPr lang="en-US" altLang="zh-TW" dirty="0"/>
              <a:t>run cards</a:t>
            </a:r>
            <a:r>
              <a:rPr lang="zh-TW" altLang="en-US" dirty="0"/>
              <a:t> 貼上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F5228-301A-8652-E7C7-C08FA320F983}"/>
              </a:ext>
            </a:extLst>
          </p:cNvPr>
          <p:cNvSpPr txBox="1"/>
          <p:nvPr/>
        </p:nvSpPr>
        <p:spPr>
          <a:xfrm>
            <a:off x="323528" y="155679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P041NI&lt;5132&gt;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7AFE8F-C9CD-A6E5-0FFE-8846054C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20" y="2248230"/>
            <a:ext cx="824980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4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039" y="908720"/>
            <a:ext cx="370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將有問題的站點前後 </a:t>
            </a:r>
            <a:r>
              <a:rPr lang="en-US" altLang="zh-TW" dirty="0"/>
              <a:t>run cards</a:t>
            </a:r>
            <a:r>
              <a:rPr lang="zh-TW" altLang="en-US" dirty="0"/>
              <a:t> 貼上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F5228-301A-8652-E7C7-C08FA320F983}"/>
              </a:ext>
            </a:extLst>
          </p:cNvPr>
          <p:cNvSpPr txBox="1"/>
          <p:nvPr/>
        </p:nvSpPr>
        <p:spPr>
          <a:xfrm>
            <a:off x="323528" y="155679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T046QI&lt;5132&gt;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3A666E-ED4B-DDE3-CAD1-E31EAF6E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4730"/>
            <a:ext cx="832601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67D996-C462-1C06-E5A0-0DE278ED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38728"/>
            <a:ext cx="6156809" cy="3433444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2008" y="1428628"/>
            <a:ext cx="59412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S53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程式內容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:</a:t>
            </a:r>
          </a:p>
          <a:p>
            <a:pPr>
              <a:spcBef>
                <a:spcPct val="50000"/>
              </a:spcBef>
              <a:buFont typeface="+mj-lt"/>
              <a:buAutoNum type="arabicPeriod"/>
              <a:tabLst>
                <a:tab pos="1255713" algn="l"/>
              </a:tabLst>
              <a:defRPr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Step.3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temp.3 abort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3A12FF-FB02-ABF9-70CE-541B556F7AA3}"/>
              </a:ext>
            </a:extLst>
          </p:cNvPr>
          <p:cNvSpPr/>
          <p:nvPr/>
        </p:nvSpPr>
        <p:spPr>
          <a:xfrm>
            <a:off x="3347865" y="2938727"/>
            <a:ext cx="504056" cy="3458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66547E-E475-3A76-FB9B-19D2D5DB64F7}"/>
              </a:ext>
            </a:extLst>
          </p:cNvPr>
          <p:cNvSpPr txBox="1"/>
          <p:nvPr/>
        </p:nvSpPr>
        <p:spPr>
          <a:xfrm>
            <a:off x="3022867" y="2452661"/>
            <a:ext cx="1225015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Abort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</a:p>
        </p:txBody>
      </p:sp>
    </p:spTree>
    <p:extLst>
      <p:ext uri="{BB962C8B-B14F-4D97-AF65-F5344CB8AC3E}">
        <p14:creationId xmlns:p14="http://schemas.microsoft.com/office/powerpoint/2010/main" val="124288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B72A579B9B74C8B60CD9DA12CE965" ma:contentTypeVersion="0" ma:contentTypeDescription="Create a new document." ma:contentTypeScope="" ma:versionID="7bfc160474e469b017f2f82ca208a82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439154-81CD-4E1E-A26E-08A94ECF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84B34AF-550D-4C92-BB3A-AE8B9AB4904C}">
  <ds:schemaRefs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8109</TotalTime>
  <Words>1548</Words>
  <Application>Microsoft Office PowerPoint</Application>
  <PresentationFormat>如螢幕大小 (4:3)</PresentationFormat>
  <Paragraphs>193</Paragraphs>
  <Slides>34</Slides>
  <Notes>2</Notes>
  <HiddenSlides>18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標楷體</vt:lpstr>
      <vt:lpstr>Arial</vt:lpstr>
      <vt:lpstr>Calibri</vt:lpstr>
      <vt:lpstr>Symbol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Run cards at impact station</vt:lpstr>
      <vt:lpstr>Run cards at impact station</vt:lpstr>
      <vt:lpstr>Run cards at impact station</vt:lpstr>
      <vt:lpstr>Run cards at impact station</vt:lpstr>
      <vt:lpstr>Run cards at impact station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OCAP</vt:lpstr>
      <vt:lpstr>PowerPoint 簡報</vt:lpstr>
      <vt:lpstr>PowerPoint 簡報</vt:lpstr>
      <vt:lpstr>EDC &amp; RTC</vt:lpstr>
      <vt:lpstr>PowerPoint 簡報</vt:lpstr>
      <vt:lpstr>PowerPoint 簡報</vt:lpstr>
      <vt:lpstr>Summary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AD10 YHChang8</dc:creator>
  <cp:lastModifiedBy>S220 THChiu</cp:lastModifiedBy>
  <cp:revision>178</cp:revision>
  <cp:lastPrinted>2020-06-01T03:58:51Z</cp:lastPrinted>
  <dcterms:created xsi:type="dcterms:W3CDTF">2012-03-21T02:57:47Z</dcterms:created>
  <dcterms:modified xsi:type="dcterms:W3CDTF">2024-11-21T00:15:19Z</dcterms:modified>
</cp:coreProperties>
</file>